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565" r:id="rId2"/>
    <p:sldId id="568" r:id="rId3"/>
    <p:sldId id="570" r:id="rId4"/>
    <p:sldId id="2773" r:id="rId5"/>
    <p:sldId id="573" r:id="rId6"/>
    <p:sldId id="572" r:id="rId7"/>
    <p:sldId id="574" r:id="rId8"/>
    <p:sldId id="575" r:id="rId9"/>
    <p:sldId id="578" r:id="rId10"/>
    <p:sldId id="576" r:id="rId11"/>
    <p:sldId id="27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6E48"/>
    <a:srgbClr val="0C1752"/>
    <a:srgbClr val="F9F9F9"/>
    <a:srgbClr val="11CCDD"/>
    <a:srgbClr val="1BBFD1"/>
    <a:srgbClr val="E7C24C"/>
    <a:srgbClr val="FF0909"/>
    <a:srgbClr val="4472C4"/>
    <a:srgbClr val="D1C3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721"/>
  </p:normalViewPr>
  <p:slideViewPr>
    <p:cSldViewPr snapToGrid="0" snapToObjects="1">
      <p:cViewPr varScale="1">
        <p:scale>
          <a:sx n="160" d="100"/>
          <a:sy n="160" d="100"/>
        </p:scale>
        <p:origin x="246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C911D1-6589-4D4A-810A-D1CB24D30600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34E27-21C0-AB42-9720-9468F68AD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57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6ED6F-859A-B746-837E-C5D978EC3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6CAE93-A6A2-054F-8C31-54E8ABF6A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ADB13-4A11-2643-B65C-065BE1773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C779B-2DF9-41ED-BDF6-094A96BB5831}" type="datetime1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8DD79-905B-054B-B597-6AB72529A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D4DF4-5AD9-8C41-9C38-63470B328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7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94858-278B-D14B-9123-9451D8F7B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8E07C-511F-3A43-84A6-101101291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27FEB-35FC-E245-9B8A-12B959651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BBC8-E478-43C9-A4F1-EDD4F72015DC}" type="datetime1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77081-9459-C64F-895D-A9A37C0D0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C1E24-D886-5444-8983-468379B78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03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7F08AD-56F2-8141-B3EC-B0792780C2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7A58ED-0A7F-F541-B86D-470505704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2861A-7351-3846-BCB0-C5618DA09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21BB6-29D9-437A-B4EB-C48447ACC5C8}" type="datetime1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1FD98-D553-4C46-941B-9CF2C56A1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D676D-8472-4F4A-A337-CF5E8C495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30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93AB-04A1-834E-A498-C252C1113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534D4-4817-FF44-8044-9A872518B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B8C4A-8264-ED4C-B758-FA62E7CC3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3053-3D74-4D22-89B3-9024BA4F287F}" type="datetime1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AE0D2-BE66-FF45-B7B1-F69E22F06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B4184-A60F-6246-8A9A-79DD6FEC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04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A2D0B-A98C-6E4C-9A34-47981F0C2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55EE8E-C392-5E47-ADCB-A446128CA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14B18-53C2-D548-8CFF-5D7097F07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BCF6-84B7-49AA-A69F-35D95B9487C2}" type="datetime1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0654B-C8C3-F647-BDFC-BE54D2B28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63980-622B-334C-9137-9A8661519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80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92288-ED8B-E34E-BAB6-1D26157B9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AE68A-CA3F-9948-9F78-46C13FEE82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E62E7-8BD2-264E-A470-F8E73C9D6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423621-D1A0-D241-B666-A457ACCAB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119D7-9FF6-460F-A484-0C02884C819E}" type="datetime1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769F7B-BD42-C44E-AA35-681E6A1C4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7368C-62E4-C243-98AE-B5BC9B4F3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02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8A85E-7345-A641-A78E-CFCE6B479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A13C7-3C24-DC40-8DAD-E16482E60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90715-8982-4245-AC34-4AFC280BD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4CC337-7A68-B44F-A75F-2EAED4C8C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BF17B-E9E2-5A4F-9564-4E8671A7A2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DA4340-16C5-D64A-954E-D207165B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3F2F9-9F59-4926-81E1-5AE7B5F13616}" type="datetime1">
              <a:rPr lang="en-US" smtClean="0"/>
              <a:t>5/11/2025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44C0C9-507A-DC40-9896-CAA4CCBF9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C3C304-57C8-6848-8E40-051A6BFA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95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31005-2F0C-3F41-8F0D-B94FF1E8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EC46B-9591-7147-B23E-808DFCDBE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5E9FE-B00F-4787-941B-81F5C60BF956}" type="datetime1">
              <a:rPr lang="en-US" smtClean="0"/>
              <a:t>5/11/2025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A8438C-4B28-CC47-9F0D-D243C0597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C64186-1092-3244-AA0C-4F8C98ECF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77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1ABCA-C9B4-2C4E-A11A-21473A2C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063A8-27AB-4485-9BAB-385A926DB554}" type="datetime1">
              <a:rPr lang="en-US" smtClean="0"/>
              <a:t>5/11/2025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28B611-5E83-0843-977C-16E1A2E89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6D3613-5124-BA4D-9CAB-52053A73D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42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5775-3C65-984A-BA3D-74F6AA54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76B8A-7DF2-254A-A58A-3F781F1A7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7C9F2F-598A-9444-B48C-6BA9400EF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A619B-B04E-A94F-B294-EE523AB82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EE9DF-0ED6-4B61-A1FD-8DD75280FE01}" type="datetime1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18418F-6D05-564F-ACAC-0CE18B415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2FA7B-E334-F841-9F55-8FE3994F6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199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20FD-C21B-F942-933E-C7F1539AE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0509F0-CB84-8346-88EC-B60FAB239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B07D7-B626-4245-8DB7-641F9BE45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92CF3-BF8E-CC45-AFD1-29BF78884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4C01-5047-4D04-A79D-6D96B1DB76E2}" type="datetime1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BEEA5E-B447-2945-A61F-23F43D1BA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3110A-1EF4-4E47-BC27-95CCC22DB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63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B070BF-9A90-A245-B77A-28DCF3E4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F1332-889D-FA43-A51D-33C48B35B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7FC81-D9EE-0347-B9BA-8E603587AC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729903-C382-4170-95C6-7F2CD4702B84}" type="datetime1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C4954-DDAB-064F-B985-8986B1132B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0476A-2C89-5D4A-A893-BDE076899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1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12" Type="http://schemas.openxmlformats.org/officeDocument/2006/relationships/image" Target="../media/image5.png"/><Relationship Id="rId2" Type="http://schemas.openxmlformats.org/officeDocument/2006/relationships/image" Target="../media/image3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2.png"/><Relationship Id="rId10" Type="http://schemas.openxmlformats.org/officeDocument/2006/relationships/image" Target="../media/image18.jpe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mstudio.ai/" TargetMode="Externa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hyperlink" Target="https://docs.google.com/spreadsheets/d/1SudO5kzndUAdkii8P57ZJsyD637TB7eJ/edit?usp=sharing&amp;ouid=110125925488625529402&amp;rtpof=true&amp;sd=tru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F529F-B86A-83C8-478E-307AC3091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82" y="-1"/>
            <a:ext cx="12198382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403872-6FAD-0F11-5844-575593A583D8}"/>
              </a:ext>
            </a:extLst>
          </p:cNvPr>
          <p:cNvSpPr/>
          <p:nvPr/>
        </p:nvSpPr>
        <p:spPr>
          <a:xfrm>
            <a:off x="134842" y="70651"/>
            <a:ext cx="487573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" charset="0"/>
              </a:rPr>
              <a:t>BECOME AN LLM &amp; AGENTIC AI  ENGINEER BOOTCAMP</a:t>
            </a:r>
            <a:endParaRPr lang="en-US" sz="4000" b="1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922CCA-AE82-A418-52D1-CBC82BEC1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42" y="5586363"/>
            <a:ext cx="3856133" cy="106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11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332CA7-FB1E-E80C-23B3-C62B1622A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919486-E985-D288-01CC-1A527B9B8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4EADD7-546E-E711-21BC-76554441EF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D67EB65B-24C7-7964-AB41-10DE50C8823D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How do you get the Certificate of Completion?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219189-F15B-42FC-A127-B732E92A48BB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E343C2-8414-8CF9-304A-2DF3F4D960C5}"/>
              </a:ext>
            </a:extLst>
          </p:cNvPr>
          <p:cNvSpPr/>
          <p:nvPr/>
        </p:nvSpPr>
        <p:spPr>
          <a:xfrm>
            <a:off x="152399" y="798103"/>
            <a:ext cx="117745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tx1"/>
                </a:solidFill>
                <a:latin typeface="Montserrat" charset="0"/>
              </a:rPr>
              <a:t>When you complete all course modules, you will receive a certificate of completion.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C204A8-05E4-CA33-B11C-7FDE450366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44"/>
          <a:stretch/>
        </p:blipFill>
        <p:spPr>
          <a:xfrm>
            <a:off x="947751" y="1367112"/>
            <a:ext cx="4303733" cy="3185681"/>
          </a:xfrm>
          <a:prstGeom prst="rect">
            <a:avLst/>
          </a:prstGeom>
          <a:ln w="57150"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2A5DF8-CC6D-F72D-3B19-80F8F9DE0D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350257"/>
            <a:ext cx="4303733" cy="3185681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3585115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909FB-E671-B17D-77BB-65311A51D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45C378-4A8E-9187-A206-DB4730F9154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175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225B6F-0705-62E5-DF16-79898F062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6990" y="1992488"/>
            <a:ext cx="5198017" cy="14365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A9FA6F-A71D-92D5-9E16-A91F986E09CE}"/>
              </a:ext>
            </a:extLst>
          </p:cNvPr>
          <p:cNvSpPr/>
          <p:nvPr/>
        </p:nvSpPr>
        <p:spPr>
          <a:xfrm>
            <a:off x="3306715" y="3495040"/>
            <a:ext cx="5578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96154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210BA7-83D5-BA28-4169-3E936CE31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5E0EF4-240B-8B5B-8335-CAC6327B85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5BEFE33B-7EE9-7BFB-A39F-0F81915A5525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Instructor 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F4BF6C-937D-3A93-9865-C5DE26F44C25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61" name="Google Shape;118;p3">
            <a:extLst>
              <a:ext uri="{FF2B5EF4-FFF2-40B4-BE49-F238E27FC236}">
                <a16:creationId xmlns:a16="http://schemas.microsoft.com/office/drawing/2014/main" id="{39877849-A867-54E4-6BC0-D81DC4FAE97C}"/>
              </a:ext>
            </a:extLst>
          </p:cNvPr>
          <p:cNvSpPr txBox="1"/>
          <p:nvPr/>
        </p:nvSpPr>
        <p:spPr>
          <a:xfrm>
            <a:off x="4241279" y="3428160"/>
            <a:ext cx="3231918" cy="869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55" rIns="0" bIns="60955" anchor="ctr" anchorCtr="0">
            <a:spAutoFit/>
          </a:bodyPr>
          <a:lstStyle/>
          <a:p>
            <a:pPr marL="0" lvl="4" algn="ctr" defTabSz="609630">
              <a:lnSpc>
                <a:spcPct val="130000"/>
              </a:lnSpc>
              <a:buClr>
                <a:srgbClr val="E7E6E6"/>
              </a:buClr>
              <a:buSzPts val="2700"/>
            </a:pPr>
            <a:r>
              <a:rPr lang="en-US" sz="2133" b="1" kern="0" dirty="0">
                <a:solidFill>
                  <a:srgbClr val="1E3D53"/>
                </a:solidFill>
                <a:latin typeface="Arial"/>
                <a:ea typeface="Arial"/>
                <a:cs typeface="Arial"/>
                <a:sym typeface="Arial"/>
              </a:rPr>
              <a:t>Dr. Ryan Ahmed</a:t>
            </a:r>
            <a:br>
              <a:rPr lang="en-US" sz="12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600" kern="0" dirty="0">
                <a:solidFill>
                  <a:srgbClr val="0B8ECC"/>
                </a:solidFill>
                <a:latin typeface="Arial"/>
                <a:ea typeface="Arial"/>
                <a:cs typeface="Arial"/>
                <a:sym typeface="Arial"/>
              </a:rPr>
              <a:t>Professor &amp; Best-selling Instructor</a:t>
            </a:r>
            <a:endParaRPr sz="12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65" name="Picture 2" descr="Online Courses - Learn Anything, On Your Schedule | Udemy">
            <a:extLst>
              <a:ext uri="{FF2B5EF4-FFF2-40B4-BE49-F238E27FC236}">
                <a16:creationId xmlns:a16="http://schemas.microsoft.com/office/drawing/2014/main" id="{E87A9148-1622-44BF-8503-E57923760E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6" b="24378"/>
          <a:stretch/>
        </p:blipFill>
        <p:spPr bwMode="auto">
          <a:xfrm>
            <a:off x="8928050" y="907669"/>
            <a:ext cx="2613324" cy="756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10" descr="CFA Institute">
            <a:extLst>
              <a:ext uri="{FF2B5EF4-FFF2-40B4-BE49-F238E27FC236}">
                <a16:creationId xmlns:a16="http://schemas.microsoft.com/office/drawing/2014/main" id="{B5A32AA5-345D-6257-1522-3807CFB77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966" y="3110926"/>
            <a:ext cx="2950917" cy="1541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Google Shape;122;p3">
            <a:extLst>
              <a:ext uri="{FF2B5EF4-FFF2-40B4-BE49-F238E27FC236}">
                <a16:creationId xmlns:a16="http://schemas.microsoft.com/office/drawing/2014/main" id="{87D0E693-CDAE-A302-1BA0-07CDA1095081}"/>
              </a:ext>
            </a:extLst>
          </p:cNvPr>
          <p:cNvSpPr txBox="1"/>
          <p:nvPr/>
        </p:nvSpPr>
        <p:spPr>
          <a:xfrm>
            <a:off x="9199507" y="1890725"/>
            <a:ext cx="2428976" cy="45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278" rIns="0" bIns="0" anchor="t" anchorCtr="0">
            <a:spAutoFit/>
          </a:bodyPr>
          <a:lstStyle>
            <a:defPPr>
              <a:defRPr lang="en-US"/>
            </a:defPPr>
            <a:lvl1pPr defTabSz="914400">
              <a:lnSpc>
                <a:spcPct val="130000"/>
              </a:lnSpc>
              <a:buClr>
                <a:srgbClr val="0B8ECC"/>
              </a:buClr>
              <a:buSzPts val="1600"/>
              <a:buFont typeface="Arial"/>
              <a:buNone/>
              <a:defRPr sz="2800" i="1" kern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sz="1867" dirty="0">
                <a:sym typeface="Arial"/>
              </a:rPr>
              <a:t>500,000+ Students</a:t>
            </a:r>
          </a:p>
        </p:txBody>
      </p:sp>
      <p:sp>
        <p:nvSpPr>
          <p:cNvPr id="68" name="Google Shape;122;p3">
            <a:extLst>
              <a:ext uri="{FF2B5EF4-FFF2-40B4-BE49-F238E27FC236}">
                <a16:creationId xmlns:a16="http://schemas.microsoft.com/office/drawing/2014/main" id="{80183A4A-F647-F343-6008-19727DBBB4E4}"/>
              </a:ext>
            </a:extLst>
          </p:cNvPr>
          <p:cNvSpPr txBox="1"/>
          <p:nvPr/>
        </p:nvSpPr>
        <p:spPr>
          <a:xfrm>
            <a:off x="8805206" y="2909542"/>
            <a:ext cx="2936865" cy="45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278" rIns="0" bIns="0" anchor="t" anchorCtr="0">
            <a:spAutoFit/>
          </a:bodyPr>
          <a:lstStyle>
            <a:defPPr>
              <a:defRPr lang="en-US"/>
            </a:defPPr>
            <a:lvl1pPr defTabSz="914400">
              <a:lnSpc>
                <a:spcPct val="130000"/>
              </a:lnSpc>
              <a:buClr>
                <a:srgbClr val="0B8ECC"/>
              </a:buClr>
              <a:buSzPts val="1600"/>
              <a:buFont typeface="Arial"/>
              <a:buNone/>
              <a:defRPr sz="2800" i="1" kern="0">
                <a:solidFill>
                  <a:srgbClr val="000000"/>
                </a:solidFill>
                <a:latin typeface="Arial"/>
                <a:ea typeface="Arial"/>
                <a:cs typeface="Arial"/>
              </a:defRPr>
            </a:lvl1pPr>
          </a:lstStyle>
          <a:p>
            <a:r>
              <a:rPr lang="en-US" sz="1867" dirty="0">
                <a:sym typeface="Arial"/>
              </a:rPr>
              <a:t>250,000+ Subs, 3M views</a:t>
            </a:r>
          </a:p>
        </p:txBody>
      </p:sp>
      <p:pic>
        <p:nvPicPr>
          <p:cNvPr id="69" name="Picture 12" descr="The YouTube logo: a history | Creative Bloq">
            <a:extLst>
              <a:ext uri="{FF2B5EF4-FFF2-40B4-BE49-F238E27FC236}">
                <a16:creationId xmlns:a16="http://schemas.microsoft.com/office/drawing/2014/main" id="{CC958130-E2AC-1602-4EE2-971B655B3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5191" y="2109799"/>
            <a:ext cx="2243227" cy="1259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Google Shape;122;p3">
            <a:extLst>
              <a:ext uri="{FF2B5EF4-FFF2-40B4-BE49-F238E27FC236}">
                <a16:creationId xmlns:a16="http://schemas.microsoft.com/office/drawing/2014/main" id="{913555BD-4771-AA10-A092-6A07D3D37684}"/>
              </a:ext>
            </a:extLst>
          </p:cNvPr>
          <p:cNvSpPr txBox="1"/>
          <p:nvPr/>
        </p:nvSpPr>
        <p:spPr>
          <a:xfrm>
            <a:off x="8963134" y="4300845"/>
            <a:ext cx="2901722" cy="45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278" rIns="0" bIns="0" anchor="t" anchorCtr="0">
            <a:spAutoFit/>
          </a:bodyPr>
          <a:lstStyle/>
          <a:p>
            <a:pPr defTabSz="609630">
              <a:lnSpc>
                <a:spcPct val="130000"/>
              </a:lnSpc>
              <a:buClr>
                <a:srgbClr val="0B8ECC"/>
              </a:buClr>
              <a:buSzPts val="1600"/>
            </a:pPr>
            <a:r>
              <a:rPr lang="en-US" sz="1867" i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Taught L1 &amp; 2 Python &amp; AI</a:t>
            </a: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F3C4D6F9-84AF-81CE-464F-95921098EE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8481" y="1269912"/>
            <a:ext cx="1881775" cy="1040511"/>
          </a:xfrm>
          <a:prstGeom prst="rect">
            <a:avLst/>
          </a:prstGeom>
        </p:spPr>
      </p:pic>
      <p:sp>
        <p:nvSpPr>
          <p:cNvPr id="72" name="Google Shape;122;p3">
            <a:extLst>
              <a:ext uri="{FF2B5EF4-FFF2-40B4-BE49-F238E27FC236}">
                <a16:creationId xmlns:a16="http://schemas.microsoft.com/office/drawing/2014/main" id="{AE7F32BA-4360-0626-E95A-0D7C95BD013C}"/>
              </a:ext>
            </a:extLst>
          </p:cNvPr>
          <p:cNvSpPr txBox="1"/>
          <p:nvPr/>
        </p:nvSpPr>
        <p:spPr>
          <a:xfrm>
            <a:off x="998672" y="2165873"/>
            <a:ext cx="2474384" cy="45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278" rIns="0" bIns="0" anchor="t" anchorCtr="0">
            <a:spAutoFit/>
          </a:bodyPr>
          <a:lstStyle/>
          <a:p>
            <a:pPr defTabSz="609630">
              <a:lnSpc>
                <a:spcPct val="130000"/>
              </a:lnSpc>
              <a:buClr>
                <a:srgbClr val="0B8ECC"/>
              </a:buClr>
              <a:buSzPts val="1600"/>
            </a:pPr>
            <a:r>
              <a:rPr lang="en-US" sz="1867" i="1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M.A.Sc., Ph.D., MBA</a:t>
            </a:r>
            <a:endParaRPr lang="en-US" sz="1867" i="1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Picture 16" descr="General Motors | Detroit MI">
            <a:extLst>
              <a:ext uri="{FF2B5EF4-FFF2-40B4-BE49-F238E27FC236}">
                <a16:creationId xmlns:a16="http://schemas.microsoft.com/office/drawing/2014/main" id="{01014111-1951-DC70-C40C-CB0F9EE6C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737" y="3001680"/>
            <a:ext cx="1031452" cy="1031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20" descr="Logo | Brand Identity | About Us | Samsung Canada">
            <a:extLst>
              <a:ext uri="{FF2B5EF4-FFF2-40B4-BE49-F238E27FC236}">
                <a16:creationId xmlns:a16="http://schemas.microsoft.com/office/drawing/2014/main" id="{9F4FE486-4BF9-75E8-CD51-BC88F1FBB2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83" b="29688"/>
          <a:stretch/>
        </p:blipFill>
        <p:spPr bwMode="auto">
          <a:xfrm>
            <a:off x="491297" y="3752685"/>
            <a:ext cx="2882335" cy="68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Google Shape;122;p3">
            <a:extLst>
              <a:ext uri="{FF2B5EF4-FFF2-40B4-BE49-F238E27FC236}">
                <a16:creationId xmlns:a16="http://schemas.microsoft.com/office/drawing/2014/main" id="{562261BF-772D-BAE6-DD07-DDF06E3169FB}"/>
              </a:ext>
            </a:extLst>
          </p:cNvPr>
          <p:cNvSpPr txBox="1"/>
          <p:nvPr/>
        </p:nvSpPr>
        <p:spPr>
          <a:xfrm>
            <a:off x="571906" y="4161337"/>
            <a:ext cx="2473681" cy="455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278" rIns="0" bIns="0" anchor="t" anchorCtr="0">
            <a:spAutoFit/>
          </a:bodyPr>
          <a:lstStyle>
            <a:defPPr>
              <a:defRPr lang="en-US"/>
            </a:defPPr>
            <a:lvl1pPr defTabSz="914400">
              <a:lnSpc>
                <a:spcPct val="130000"/>
              </a:lnSpc>
              <a:buClr>
                <a:srgbClr val="0B8ECC"/>
              </a:buClr>
              <a:buSzPts val="1600"/>
              <a:buFont typeface="Arial"/>
              <a:buNone/>
              <a:defRPr sz="2800" i="1" kern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algn="ctr"/>
            <a:r>
              <a:rPr lang="en-US" sz="1867" dirty="0">
                <a:sym typeface="Arial"/>
              </a:rPr>
              <a:t>AI &amp; EV/AV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46A936-C827-28A2-6F6B-AE0DBDCAF1B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r="4740"/>
          <a:stretch/>
        </p:blipFill>
        <p:spPr>
          <a:xfrm>
            <a:off x="4471728" y="1263073"/>
            <a:ext cx="2515453" cy="213354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246DE5C-E26F-0BE2-6157-31BE0FC1D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9035" y="1680930"/>
            <a:ext cx="1651354" cy="233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3928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D92E93-9861-5016-B2FE-256197A8C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464F2F-4754-148A-BA15-34C810142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ECB6BE-3177-BA84-AF4B-05BD8FD592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6CD8D652-313D-A482-C612-59A89001DE0F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Global Students Reach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C43CF5-A37F-272F-3259-DC568788C23A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B12DF05-0D4D-3DD7-65B0-1DFC4F01756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1383"/>
          <a:stretch/>
        </p:blipFill>
        <p:spPr>
          <a:xfrm>
            <a:off x="3120610" y="674472"/>
            <a:ext cx="5558583" cy="2336729"/>
          </a:xfrm>
          <a:prstGeom prst="rect">
            <a:avLst/>
          </a:prstGeom>
        </p:spPr>
      </p:pic>
      <p:pic>
        <p:nvPicPr>
          <p:cNvPr id="13" name="Picture 2" descr="CF Markville | HSBC">
            <a:extLst>
              <a:ext uri="{FF2B5EF4-FFF2-40B4-BE49-F238E27FC236}">
                <a16:creationId xmlns:a16="http://schemas.microsoft.com/office/drawing/2014/main" id="{62314390-9293-C719-3834-91EE2836E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331" y="2862147"/>
            <a:ext cx="1254598" cy="705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Lazard Asset Management Canada Inc. | Sun Life Global Investments">
            <a:extLst>
              <a:ext uri="{FF2B5EF4-FFF2-40B4-BE49-F238E27FC236}">
                <a16:creationId xmlns:a16="http://schemas.microsoft.com/office/drawing/2014/main" id="{4C7B7DE3-A595-1C86-18AC-9DAACD95E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067" y="2775389"/>
            <a:ext cx="1751411" cy="917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RBC">
            <a:extLst>
              <a:ext uri="{FF2B5EF4-FFF2-40B4-BE49-F238E27FC236}">
                <a16:creationId xmlns:a16="http://schemas.microsoft.com/office/drawing/2014/main" id="{C5107936-1DDA-7036-9040-77B7FB587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9706" y="2795337"/>
            <a:ext cx="917407" cy="917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Global, Multi-Strategy Investment Firm | Balyasny Asset Management">
            <a:extLst>
              <a:ext uri="{FF2B5EF4-FFF2-40B4-BE49-F238E27FC236}">
                <a16:creationId xmlns:a16="http://schemas.microsoft.com/office/drawing/2014/main" id="{463885C5-7694-1645-2489-D4029EC18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6424" y="2862147"/>
            <a:ext cx="2133600" cy="675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Discover Bank Review">
            <a:extLst>
              <a:ext uri="{FF2B5EF4-FFF2-40B4-BE49-F238E27FC236}">
                <a16:creationId xmlns:a16="http://schemas.microsoft.com/office/drawing/2014/main" id="{3FE8ED91-E899-FACE-7B78-C2BA867CA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554" y="2686760"/>
            <a:ext cx="2133600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Lowe's Home Improvement">
            <a:extLst>
              <a:ext uri="{FF2B5EF4-FFF2-40B4-BE49-F238E27FC236}">
                <a16:creationId xmlns:a16="http://schemas.microsoft.com/office/drawing/2014/main" id="{3AD74888-33F9-BCA9-F9B4-3754F2DC3F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0" r="18250"/>
          <a:stretch/>
        </p:blipFill>
        <p:spPr bwMode="auto">
          <a:xfrm>
            <a:off x="8570129" y="2508881"/>
            <a:ext cx="1525054" cy="1250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bbyMap Barclays">
            <a:extLst>
              <a:ext uri="{FF2B5EF4-FFF2-40B4-BE49-F238E27FC236}">
                <a16:creationId xmlns:a16="http://schemas.microsoft.com/office/drawing/2014/main" id="{9277E952-4B37-A20B-BFE8-EA824D89B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99" y="3838540"/>
            <a:ext cx="2189955" cy="1094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0" descr="CFA Institute">
            <a:extLst>
              <a:ext uri="{FF2B5EF4-FFF2-40B4-BE49-F238E27FC236}">
                <a16:creationId xmlns:a16="http://schemas.microsoft.com/office/drawing/2014/main" id="{334D020D-8BB5-1BDE-A8DF-16A412C2F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1016" y="3602866"/>
            <a:ext cx="2459816" cy="1285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otiabank Review 2024 - NerdWallet">
            <a:extLst>
              <a:ext uri="{FF2B5EF4-FFF2-40B4-BE49-F238E27FC236}">
                <a16:creationId xmlns:a16="http://schemas.microsoft.com/office/drawing/2014/main" id="{8FCFC09A-DAEB-06C5-3F99-4BA021AA0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1540" y="3725184"/>
            <a:ext cx="1685800" cy="94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BA8BD38-FFDE-4ED0-0159-65EC4E6D76F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077108" y="3933474"/>
            <a:ext cx="2133600" cy="55647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6A52A63-2792-80E8-8AEC-18361856ACC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54268" y="3943597"/>
            <a:ext cx="2499177" cy="729849"/>
          </a:xfrm>
          <a:prstGeom prst="rect">
            <a:avLst/>
          </a:prstGeom>
        </p:spPr>
      </p:pic>
      <p:pic>
        <p:nvPicPr>
          <p:cNvPr id="1036" name="Picture 12" descr="ETF Company - Jefferies - ETF Stream">
            <a:extLst>
              <a:ext uri="{FF2B5EF4-FFF2-40B4-BE49-F238E27FC236}">
                <a16:creationId xmlns:a16="http://schemas.microsoft.com/office/drawing/2014/main" id="{1B7B9DE3-6225-707C-A3CA-375DC172A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955" y="2749579"/>
            <a:ext cx="1622029" cy="901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689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A760EB-CFD8-4CE1-43C7-D3676D4DF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A886D-2684-C021-6D32-7B5DD7D3E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485A2A-F76E-FA13-D8C6-B816E985A67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361C87B6-5060-72F2-B6E2-ECCEC43DE839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LM STUDIO DEMO!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E7A3C5-9EF3-0B71-44F4-650415B65D90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chemeClr val="accent3"/>
                </a:solidFill>
              </a:rPr>
              <a:t>© All rights reserved for Dr. Ryan Ahmed @Stemplicity Inc. </a:t>
            </a:r>
            <a:endParaRPr lang="en-US" sz="1600" dirty="0">
              <a:solidFill>
                <a:schemeClr val="accent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DDE6D9-7A0A-B3D1-542E-90FDF7DA75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223" y="1449447"/>
            <a:ext cx="10148047" cy="36435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1D7FF9-6A23-DF63-FFA9-559D34B41AB9}"/>
              </a:ext>
            </a:extLst>
          </p:cNvPr>
          <p:cNvSpPr txBox="1"/>
          <p:nvPr/>
        </p:nvSpPr>
        <p:spPr>
          <a:xfrm>
            <a:off x="4691529" y="1166016"/>
            <a:ext cx="35022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latin typeface="Montserrat" panose="00000500000000000000" pitchFamily="2" charset="0"/>
                <a:hlinkClick r:id="rId5"/>
              </a:rPr>
              <a:t>https://lmstudio.ai/</a:t>
            </a:r>
            <a:endParaRPr lang="en-CA" dirty="0">
              <a:latin typeface="Montserrat" panose="00000500000000000000" pitchFamily="2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15208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17EF2-AB95-6FCA-3F07-F6B9D0D77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199AB7-5D37-A013-F362-D21E5698BD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175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875BA6-4FC4-9ACF-6E3E-193BEE24B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8279" y="2590801"/>
            <a:ext cx="7583721" cy="42636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B55F104-A74E-EAA9-DBF2-A0114B4EC8CF}"/>
              </a:ext>
            </a:extLst>
          </p:cNvPr>
          <p:cNvSpPr/>
          <p:nvPr/>
        </p:nvSpPr>
        <p:spPr>
          <a:xfrm>
            <a:off x="293914" y="793804"/>
            <a:ext cx="55785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BOOTCAMP OUTLINE &amp; KEY SUCCESS TIPS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345EDB-BD4B-3CDE-13DF-350A72312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42" y="5586363"/>
            <a:ext cx="3856133" cy="106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099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D41D7-3EF1-50A1-A652-23D8DC2CE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744090-3C16-2C90-8867-0A4213905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CA336A-354A-E28E-FB5B-2076E25D6C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0181953F-319C-0E29-E556-AE29C18DA381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Bootcamp Outline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1BE923-81E9-2EA9-1E4C-CB63806F8A62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099C4A-27ED-51FB-57CF-DDA093DA1CE4}"/>
              </a:ext>
            </a:extLst>
          </p:cNvPr>
          <p:cNvSpPr txBox="1"/>
          <p:nvPr/>
        </p:nvSpPr>
        <p:spPr>
          <a:xfrm>
            <a:off x="2886539" y="907669"/>
            <a:ext cx="91929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Check the course outline </a:t>
            </a:r>
            <a:r>
              <a:rPr lang="en-US" b="1" dirty="0">
                <a:hlinkClick r:id="rId4"/>
              </a:rPr>
              <a:t>here</a:t>
            </a:r>
            <a:r>
              <a:rPr lang="en-US" b="1" dirty="0"/>
              <a:t>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2D25EC-04B2-9761-548A-6854D1B4D3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847" y="1549667"/>
            <a:ext cx="8373035" cy="453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86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618E27-A80D-818C-955E-A5A00A202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F2B9FF-24ED-DAAA-A36E-2BA7A95F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780880-0DF2-FEE1-909F-F7F6513315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854D7286-0A87-4B7B-5516-986D35980AFF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Success Tips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5A659F-23B5-5FE0-6B6E-82FADE60CDFE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65FB9B-CB34-259C-4385-0D7A194617B8}"/>
              </a:ext>
            </a:extLst>
          </p:cNvPr>
          <p:cNvSpPr txBox="1"/>
          <p:nvPr/>
        </p:nvSpPr>
        <p:spPr>
          <a:xfrm>
            <a:off x="722168" y="692498"/>
            <a:ext cx="1116725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/>
            </a:defPPr>
            <a:lvl1pPr algn="ctr">
              <a:defRPr sz="2000" b="0">
                <a:solidFill>
                  <a:srgbClr val="D56E48"/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18" name="Shape 288">
            <a:extLst>
              <a:ext uri="{FF2B5EF4-FFF2-40B4-BE49-F238E27FC236}">
                <a16:creationId xmlns:a16="http://schemas.microsoft.com/office/drawing/2014/main" id="{38C6C87D-6697-104A-7E1E-8BD1CCCDB9ED}"/>
              </a:ext>
            </a:extLst>
          </p:cNvPr>
          <p:cNvSpPr/>
          <p:nvPr/>
        </p:nvSpPr>
        <p:spPr>
          <a:xfrm>
            <a:off x="419587" y="835160"/>
            <a:ext cx="2743200" cy="2743200"/>
          </a:xfrm>
          <a:prstGeom prst="ellipse">
            <a:avLst/>
          </a:prstGeom>
          <a:solidFill>
            <a:srgbClr val="D56E48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171459" eaLnBrk="1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0"/>
                    </a:srgbClr>
                  </a:outerShdw>
                </a:effectLst>
                <a:uLnTx/>
                <a:uFillTx/>
                <a:latin typeface="Montserrat" panose="00000500000000000000" pitchFamily="2" charset="0"/>
                <a:ea typeface="Arial"/>
                <a:cs typeface="Arial"/>
                <a:sym typeface="Helvetica Neue UltraLight"/>
              </a:rPr>
              <a:t>Learn by Doing!</a:t>
            </a:r>
          </a:p>
        </p:txBody>
      </p:sp>
      <p:sp>
        <p:nvSpPr>
          <p:cNvPr id="19" name="Shape 288">
            <a:extLst>
              <a:ext uri="{FF2B5EF4-FFF2-40B4-BE49-F238E27FC236}">
                <a16:creationId xmlns:a16="http://schemas.microsoft.com/office/drawing/2014/main" id="{37D1F6F3-F113-7358-9AAC-6BC15EA0DAE1}"/>
              </a:ext>
            </a:extLst>
          </p:cNvPr>
          <p:cNvSpPr/>
          <p:nvPr/>
        </p:nvSpPr>
        <p:spPr>
          <a:xfrm>
            <a:off x="3134701" y="2156459"/>
            <a:ext cx="2743200" cy="2743200"/>
          </a:xfrm>
          <a:prstGeom prst="ellipse">
            <a:avLst/>
          </a:prstGeom>
          <a:solidFill>
            <a:srgbClr val="0C1752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171459" eaLnBrk="1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0"/>
                    </a:srgbClr>
                  </a:outerShdw>
                </a:effectLst>
                <a:uLnTx/>
                <a:uFillTx/>
                <a:latin typeface="Montserrat" panose="00000500000000000000" pitchFamily="2" charset="0"/>
                <a:ea typeface="Arial"/>
                <a:cs typeface="Arial"/>
                <a:sym typeface="Helvetica Neue UltraLight"/>
              </a:rPr>
              <a:t>Solve Practice Opportunities</a:t>
            </a:r>
          </a:p>
        </p:txBody>
      </p:sp>
      <p:sp>
        <p:nvSpPr>
          <p:cNvPr id="20" name="Shape 288">
            <a:extLst>
              <a:ext uri="{FF2B5EF4-FFF2-40B4-BE49-F238E27FC236}">
                <a16:creationId xmlns:a16="http://schemas.microsoft.com/office/drawing/2014/main" id="{397AE90D-D0E2-12A6-2FA1-5A72AC921DA2}"/>
              </a:ext>
            </a:extLst>
          </p:cNvPr>
          <p:cNvSpPr/>
          <p:nvPr/>
        </p:nvSpPr>
        <p:spPr>
          <a:xfrm>
            <a:off x="5913876" y="984242"/>
            <a:ext cx="2743200" cy="2743200"/>
          </a:xfrm>
          <a:prstGeom prst="ellipse">
            <a:avLst/>
          </a:prstGeom>
          <a:solidFill>
            <a:srgbClr val="11CCDD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lvl="0" algn="ctr" defTabSz="171459" hangingPunct="0">
              <a:lnSpc>
                <a:spcPct val="110000"/>
              </a:lnSpc>
              <a:def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en-US" sz="2000" b="1" kern="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0"/>
                    </a:srgbClr>
                  </a:outerShdw>
                </a:effectLst>
                <a:latin typeface="Montserrat" panose="00000500000000000000" pitchFamily="2" charset="0"/>
                <a:ea typeface="Arial"/>
                <a:cs typeface="Arial"/>
                <a:sym typeface="Helvetica Neue UltraLight"/>
              </a:rPr>
              <a:t>Ask Questions in the Q&amp;A</a:t>
            </a:r>
          </a:p>
        </p:txBody>
      </p:sp>
      <p:sp>
        <p:nvSpPr>
          <p:cNvPr id="27" name="Shape 288">
            <a:extLst>
              <a:ext uri="{FF2B5EF4-FFF2-40B4-BE49-F238E27FC236}">
                <a16:creationId xmlns:a16="http://schemas.microsoft.com/office/drawing/2014/main" id="{294752F2-A63F-A72D-E1E8-1DEA8E26DD80}"/>
              </a:ext>
            </a:extLst>
          </p:cNvPr>
          <p:cNvSpPr/>
          <p:nvPr/>
        </p:nvSpPr>
        <p:spPr>
          <a:xfrm>
            <a:off x="8673558" y="2156459"/>
            <a:ext cx="2743200" cy="2743200"/>
          </a:xfrm>
          <a:prstGeom prst="ellipse">
            <a:avLst/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lvl="0" algn="ctr" defTabSz="171459" hangingPunct="0">
              <a:lnSpc>
                <a:spcPct val="110000"/>
              </a:lnSpc>
              <a:def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en-US" sz="2000" b="1" kern="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0"/>
                    </a:srgbClr>
                  </a:outerShdw>
                </a:effectLst>
                <a:latin typeface="Montserrat" panose="00000500000000000000" pitchFamily="2" charset="0"/>
                <a:ea typeface="Arial"/>
                <a:cs typeface="Arial"/>
                <a:sym typeface="Helvetica Neue UltraLight"/>
              </a:rPr>
              <a:t>Complete All  Bootcamp Modules</a:t>
            </a:r>
          </a:p>
        </p:txBody>
      </p:sp>
    </p:spTree>
    <p:extLst>
      <p:ext uri="{BB962C8B-B14F-4D97-AF65-F5344CB8AC3E}">
        <p14:creationId xmlns:p14="http://schemas.microsoft.com/office/powerpoint/2010/main" val="36512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247F0-3A3C-8B88-EA69-47D43DDCE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DEF4C2-BB0F-AA88-0EE5-3FBD43DBB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36C8C8-2CAF-39FC-A646-319B421E24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A7C074A5-6CBA-32CC-282E-07343ED3ACD4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Change video Speeds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5D656-A283-9506-DF2A-EECF14A8028A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2065E5-E798-47DF-56D1-E83AD6398D16}"/>
              </a:ext>
            </a:extLst>
          </p:cNvPr>
          <p:cNvSpPr txBox="1"/>
          <p:nvPr/>
        </p:nvSpPr>
        <p:spPr>
          <a:xfrm>
            <a:off x="1291488" y="839101"/>
            <a:ext cx="10349952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000" b="1">
                <a:solidFill>
                  <a:srgbClr val="9D399D"/>
                </a:solidFill>
              </a:defRPr>
            </a:lvl1pPr>
          </a:lstStyle>
          <a:p>
            <a:r>
              <a:rPr lang="en-CA" b="0" dirty="0">
                <a:solidFill>
                  <a:srgbClr val="D56E48"/>
                </a:solidFill>
              </a:rPr>
              <a:t>You have the option to play lectures at different speeds: (.5x, 1x, 1.25x, 1.5x or 2x)</a:t>
            </a:r>
          </a:p>
          <a:p>
            <a:r>
              <a:rPr lang="en-CA" b="0" dirty="0">
                <a:solidFill>
                  <a:srgbClr val="D56E48"/>
                </a:solidFill>
              </a:rPr>
              <a:t>In the bottom-left corner of the video, you can change the speed of the video.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A7BE6A-156A-4DC5-B7CC-615E302A8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494" y="1760099"/>
            <a:ext cx="8994588" cy="4492570"/>
          </a:xfrm>
          <a:prstGeom prst="rect">
            <a:avLst/>
          </a:prstGeom>
        </p:spPr>
      </p:pic>
      <p:cxnSp>
        <p:nvCxnSpPr>
          <p:cNvPr id="8" name="Curved Connector 8">
            <a:extLst>
              <a:ext uri="{FF2B5EF4-FFF2-40B4-BE49-F238E27FC236}">
                <a16:creationId xmlns:a16="http://schemas.microsoft.com/office/drawing/2014/main" id="{E13A34B6-9750-54FA-378D-C2B635A4C722}"/>
              </a:ext>
            </a:extLst>
          </p:cNvPr>
          <p:cNvCxnSpPr>
            <a:cxnSpLocks/>
          </p:cNvCxnSpPr>
          <p:nvPr/>
        </p:nvCxnSpPr>
        <p:spPr>
          <a:xfrm flipV="1">
            <a:off x="1922667" y="1546987"/>
            <a:ext cx="2251812" cy="2183349"/>
          </a:xfrm>
          <a:prstGeom prst="curvedConnector3">
            <a:avLst/>
          </a:prstGeom>
          <a:ln w="57150">
            <a:solidFill>
              <a:srgbClr val="D56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770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1CAF0-E524-BE44-6F0C-BB3532458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DA5B17-813B-7008-BB93-CF6086A42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C39CA0-FBB5-64B2-2979-5AF7883BF4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0398843D-DB65-9EDA-DBDA-A63BE70CE3AA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Change the video quality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B4BB8F-78F7-40F4-073E-668235B9E4A9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B0F9CB-C433-9EED-4959-2F620B8EC0C6}"/>
              </a:ext>
            </a:extLst>
          </p:cNvPr>
          <p:cNvSpPr txBox="1"/>
          <p:nvPr/>
        </p:nvSpPr>
        <p:spPr>
          <a:xfrm>
            <a:off x="722168" y="692498"/>
            <a:ext cx="1116725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/>
            </a:defPPr>
            <a:lvl1pPr algn="ctr">
              <a:defRPr sz="2000" b="0">
                <a:solidFill>
                  <a:srgbClr val="D56E48"/>
                </a:solidFill>
              </a:defRPr>
            </a:lvl1pPr>
          </a:lstStyle>
          <a:p>
            <a:r>
              <a:rPr lang="en-CA" dirty="0"/>
              <a:t>Udemy automatically optimizes video resolution based on your internet connection speed. Alternatively, you can select 360p, 480p, and 720p resolutions for the video quality. </a:t>
            </a:r>
          </a:p>
          <a:p>
            <a:r>
              <a:rPr lang="en-CA" dirty="0"/>
              <a:t>All course lectures are filmed with HD quality 1080p.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8BFD98-474E-1341-23D8-5586CEC184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790" y="1843873"/>
            <a:ext cx="9036424" cy="4632597"/>
          </a:xfrm>
          <a:prstGeom prst="rect">
            <a:avLst/>
          </a:prstGeom>
        </p:spPr>
      </p:pic>
      <p:cxnSp>
        <p:nvCxnSpPr>
          <p:cNvPr id="13" name="Curved Connector 8">
            <a:extLst>
              <a:ext uri="{FF2B5EF4-FFF2-40B4-BE49-F238E27FC236}">
                <a16:creationId xmlns:a16="http://schemas.microsoft.com/office/drawing/2014/main" id="{BB915DB3-6BDE-F949-1E97-3F58A463ECE1}"/>
              </a:ext>
            </a:extLst>
          </p:cNvPr>
          <p:cNvCxnSpPr>
            <a:cxnSpLocks/>
          </p:cNvCxnSpPr>
          <p:nvPr/>
        </p:nvCxnSpPr>
        <p:spPr>
          <a:xfrm rot="16200000" flipV="1">
            <a:off x="4539071" y="1724943"/>
            <a:ext cx="1976002" cy="1807222"/>
          </a:xfrm>
          <a:prstGeom prst="curvedConnector3">
            <a:avLst/>
          </a:prstGeom>
          <a:ln w="57150">
            <a:solidFill>
              <a:srgbClr val="D56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134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5394</TotalTime>
  <Words>314</Words>
  <Application>Microsoft Office PowerPoint</Application>
  <PresentationFormat>Widescreen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kukesh kodess</dc:creator>
  <cp:lastModifiedBy>Ahmed, Ryan</cp:lastModifiedBy>
  <cp:revision>434</cp:revision>
  <dcterms:created xsi:type="dcterms:W3CDTF">2019-11-18T17:58:36Z</dcterms:created>
  <dcterms:modified xsi:type="dcterms:W3CDTF">2025-05-11T17:33:19Z</dcterms:modified>
</cp:coreProperties>
</file>

<file path=docProps/thumbnail.jpeg>
</file>